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8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18EEC38-F9F1-4E00-9277-3126D183A0F3}">
  <a:tblStyle styleId="{818EEC38-F9F1-4E00-9277-3126D183A0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2.gif>
</file>

<file path=ppt/media/image3.png>
</file>

<file path=ppt/media/image4.gif>
</file>

<file path=ppt/media/image5.png>
</file>

<file path=ppt/media/image6.png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1b4fcd14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1b4fcd14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1b4fcd143e_0_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1b4fcd143e_0_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1b4fcd143e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1b4fcd143e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1b4fcd143e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1b4fcd143e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03d2e47a2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03d2e47a2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03d2e47a2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03d2e47a2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03d2e47a22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03d2e47a2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03d2e47a22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03d2e47a2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1b4fcd143e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1b4fcd143e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1b4fcd143e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1b4fcd143e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1b4fcd143e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1b4fcd143e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1b4fcd143e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1b4fcd143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1b4fcd143e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1b4fcd143e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1b4fcd143e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1b4fcd143e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1b4fcd143e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1b4fcd143e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1b4fcd143e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1b4fcd143e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1b4fcd143e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1b4fcd143e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1b4fcd143e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1b4fcd143e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1b4fcd143e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1b4fcd143e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1b4fcd143e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1b4fcd143e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1b4fcd143e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1b4fcd143e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1b4fcd143e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1b4fcd143e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1b4fcd143e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1b4fcd143e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03d2e47a2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03d2e47a2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03d2e47a22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03d2e47a22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03d2e47a22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03d2e47a22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1b4fcd143e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1b4fcd143e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1b4fcd143e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1b4fcd143e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1b4fcd143e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1b4fcd143e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1b4fcd143e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1b4fcd143e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1b4fcd143e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1b4fcd143e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1b4fcd143e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1b4fcd143e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b4fcd143e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b4fcd143e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1b4fcd143e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1b4fcd143e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1b4fcd143e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1b4fcd143e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1b4fcd143e_0_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1b4fcd143e_0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03d2e47a22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03d2e47a2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03d2e47a22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03d2e47a22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03d2e47a22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03d2e47a22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03d2e47a22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203d2e47a2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1b4fcd143e_0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1b4fcd143e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1b4fcd143e_0_4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1b4fcd143e_0_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21b4fcd143e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21b4fcd143e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1b4fcd143e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1b4fcd143e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1b4fcd143e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1b4fcd143e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1b4fcd143e_0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1b4fcd143e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1b4fcd143e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1b4fcd143e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1cdcfe010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1cdcfe010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en.wikipedia.org/wiki/Recursion" TargetMode="External"/><Relationship Id="rId4" Type="http://schemas.openxmlformats.org/officeDocument/2006/relationships/hyperlink" Target="https://www.geeksforgeeks.org/introduction-to-recursion-data-structure-and-algorithm-tutorials/" TargetMode="External"/><Relationship Id="rId5" Type="http://schemas.openxmlformats.org/officeDocument/2006/relationships/hyperlink" Target="https://en.wikipedia.org/wiki/Recursion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en.wikipedia.org/wiki/Recursion" TargetMode="External"/><Relationship Id="rId4" Type="http://schemas.openxmlformats.org/officeDocument/2006/relationships/hyperlink" Target="https://www.geeksforgeeks.org/introduction-to-recursion-data-structure-and-algorithm-tutorials/" TargetMode="External"/><Relationship Id="rId5" Type="http://schemas.openxmlformats.org/officeDocument/2006/relationships/hyperlink" Target="https://en.wikipedia.org/wiki/Recursion" TargetMode="Externa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hyperlink" Target="https://replit.com/@MsMolinaECHS/Recursion" TargetMode="External"/><Relationship Id="rId4" Type="http://schemas.openxmlformats.org/officeDocument/2006/relationships/hyperlink" Target="https://replit.com/@MsMolinaECHS/Recursion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4.gif"/><Relationship Id="rId5" Type="http://schemas.openxmlformats.org/officeDocument/2006/relationships/image" Target="../media/image7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2023-03-17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Recursion</a:t>
            </a:r>
            <a:endParaRPr/>
          </a:p>
        </p:txBody>
      </p:sp>
      <p:pic>
        <p:nvPicPr>
          <p:cNvPr id="113" name="Google Shape;1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2825" y="1152475"/>
            <a:ext cx="4025574" cy="257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962850" y="3748975"/>
            <a:ext cx="4945800" cy="12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void </a:t>
            </a:r>
            <a:r>
              <a:rPr b="1" lang="en" sz="16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printMessage</a:t>
            </a:r>
            <a:r>
              <a:rPr b="1"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(String message) {</a:t>
            </a:r>
            <a:endParaRPr b="1"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16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printMessage(message);</a:t>
            </a:r>
            <a:endParaRPr b="1" sz="16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printMessage("Hello!");</a:t>
            </a:r>
            <a:endParaRPr b="1"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5" name="Google Shape;115;p22"/>
          <p:cNvSpPr txBox="1"/>
          <p:nvPr>
            <p:ph idx="1" type="body"/>
          </p:nvPr>
        </p:nvSpPr>
        <p:spPr>
          <a:xfrm>
            <a:off x="464100" y="1152475"/>
            <a:ext cx="4349700" cy="31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pitfalls that generate incorrect results or cause infinite recursion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 properly sub-dividing the problem on each invocation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 properly identifying the end state (or Base Case) when the recursion should stop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Recursion</a:t>
            </a:r>
            <a:endParaRPr/>
          </a:p>
        </p:txBody>
      </p:sp>
      <p:pic>
        <p:nvPicPr>
          <p:cNvPr id="121" name="Google Shape;1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2825" y="1152475"/>
            <a:ext cx="4025574" cy="257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3"/>
          <p:cNvSpPr txBox="1"/>
          <p:nvPr>
            <p:ph idx="1" type="body"/>
          </p:nvPr>
        </p:nvSpPr>
        <p:spPr>
          <a:xfrm>
            <a:off x="962850" y="3748975"/>
            <a:ext cx="4945800" cy="12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void </a:t>
            </a:r>
            <a:r>
              <a:rPr b="1" lang="en" sz="16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printMessage</a:t>
            </a:r>
            <a:r>
              <a:rPr b="1"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(String message) {</a:t>
            </a:r>
            <a:endParaRPr b="1"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16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printMessage(message);</a:t>
            </a:r>
            <a:endParaRPr b="1" sz="16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printMessage("Hello!");</a:t>
            </a:r>
            <a:endParaRPr b="1"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3" name="Google Shape;123;p23"/>
          <p:cNvSpPr txBox="1"/>
          <p:nvPr/>
        </p:nvSpPr>
        <p:spPr>
          <a:xfrm>
            <a:off x="4236799" y="4431825"/>
            <a:ext cx="4791600" cy="5727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Infinite Recursion due to no Base Case</a:t>
            </a:r>
            <a:endParaRPr b="1">
              <a:solidFill>
                <a:schemeClr val="lt1"/>
              </a:solidFill>
            </a:endParaRPr>
          </a:p>
        </p:txBody>
      </p:sp>
      <p:cxnSp>
        <p:nvCxnSpPr>
          <p:cNvPr id="124" name="Google Shape;124;p23"/>
          <p:cNvCxnSpPr>
            <a:stCxn id="123" idx="1"/>
          </p:cNvCxnSpPr>
          <p:nvPr/>
        </p:nvCxnSpPr>
        <p:spPr>
          <a:xfrm rot="10800000">
            <a:off x="3057799" y="4365075"/>
            <a:ext cx="1179000" cy="353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464100" y="1152475"/>
            <a:ext cx="4349700" cy="31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pitfalls that generate incorrect results or cause infinite recursion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 properly sub-dividing the problem on each invocation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 properly identifying the end state (or Base Case) when the recursion should stop</a:t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2681" y="76200"/>
            <a:ext cx="3818919" cy="4297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5394"/>
                </a:solidFill>
              </a:rPr>
              <a:t>Recursion - Example 1 (adjust offset)</a:t>
            </a:r>
            <a:endParaRPr>
              <a:solidFill>
                <a:srgbClr val="0B5394"/>
              </a:solidFill>
            </a:endParaRPr>
          </a:p>
        </p:txBody>
      </p:sp>
      <p:graphicFrame>
        <p:nvGraphicFramePr>
          <p:cNvPr id="132" name="Google Shape;132;p24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System.out.println(nums[idx]);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nums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Print the array of integers in reverse order</a:t>
                      </a:r>
                      <a:br>
                        <a:rPr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</a:t>
                      </a:r>
                      <a:r>
                        <a:rPr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invocation</a:t>
                      </a:r>
                      <a:r>
                        <a:rPr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we pass in the array and an ever-increasing index into the array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index is less that the length of the array - we keep calling ourselves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Until the index has reached the end - and then we stop the process and begin to unwind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printReverse(nums, 1)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printReverse(nums, 2)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printReverse(nums, 3)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printReverse(nums, 4)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printReverse(nums, 5)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// stop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System.out.println(nums[4])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System.out.println(nums[3])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System.out.println(nums[2])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System.out.println(nums[1])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3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2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1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5394"/>
                </a:solidFill>
              </a:rPr>
              <a:t>Recursion - Example 1 (adjust offset)</a:t>
            </a:r>
            <a:endParaRPr>
              <a:solidFill>
                <a:srgbClr val="0B5394"/>
              </a:solidFill>
            </a:endParaRPr>
          </a:p>
        </p:txBody>
      </p:sp>
      <p:graphicFrame>
        <p:nvGraphicFramePr>
          <p:cNvPr id="138" name="Google Shape;138;p25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System.out.println(nums[idx]);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nums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Print the array of integers in reverse order</a:t>
                      </a:r>
                      <a:br>
                        <a:rPr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pass in the array and an ever-increasing index into the array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index is less that the length of the array - we keep calling ourselves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Until the index has reached the end - and then we stop the process and begin to unwind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printReverse(nums, 1)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printReverse(nums, 2)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printReverse(nums, 3)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printReverse(nums, 4)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printReverse(nums, 5)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// stop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System.out.println(nums[4])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System.out.println(nums[3])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System.out.println(nums[2])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System.out.println(nums[1])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3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2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1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5394"/>
                </a:solidFill>
              </a:rPr>
              <a:t>Recursion - Example 1 (adjust offset)</a:t>
            </a:r>
            <a:endParaRPr>
              <a:solidFill>
                <a:srgbClr val="0B5394"/>
              </a:solidFill>
            </a:endParaRPr>
          </a:p>
        </p:txBody>
      </p:sp>
      <p:graphicFrame>
        <p:nvGraphicFramePr>
          <p:cNvPr id="144" name="Google Shape;144;p26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System.out.println(nums[idx]);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nums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Print the array of integers in reverse order</a:t>
                      </a:r>
                      <a:b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pass in the array and an ever-increasing index into the array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index is less that the length of the array - we keep calling ourselves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Until the index has reached the end - and then we stop the process and begin to unwind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printReverse(nums, 1)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printReverse(nums, 2)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printReverse(nums, 3)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printReverse(nums, 4)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printReverse(nums, 5)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// stop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System.out.println(nums[4])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System.out.println(nums[3])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System.out.println(nums[2])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System.out.println(nums[1])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3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2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1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5394"/>
                </a:solidFill>
              </a:rPr>
              <a:t>Recursion - Example 1 (adjust offset)</a:t>
            </a:r>
            <a:endParaRPr>
              <a:solidFill>
                <a:srgbClr val="0B5394"/>
              </a:solidFill>
            </a:endParaRPr>
          </a:p>
        </p:txBody>
      </p:sp>
      <p:graphicFrame>
        <p:nvGraphicFramePr>
          <p:cNvPr id="150" name="Google Shape;150;p27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System.out.println(nums[idx]);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nums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Print the array of integers in reverse order</a:t>
                      </a:r>
                      <a:b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pass in the array and an ever-increasing index into the array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index is less that the length of the array - we keep calling ourselves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Until the index has reached the end - and then we stop the process and begin to unwind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printReverse(nums, 1)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printReverse(nums, 2)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printReverse(nums, 3)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printReverse(nums, 4)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printReverse(nums, 5)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// stop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System.out.println(nums[4])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System.out.println(nums[3])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System.out.println(nums[2])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System.out.println(nums[1])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3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2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1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5" name="Google Shape;155;p28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System.out.println(nums[idx]);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nums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Print the array of integers in reverse order</a:t>
                      </a:r>
                      <a:b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pass in the array and an ever-increasing index into the array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index is less that the length of the array - we keep calling ourselves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Until the index has reached the end - and then we stop the process and begin to unwind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printReverse(nums, 1)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printReverse(nums, 2)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printReverse(nums, 3)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printReverse(nums, 4)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printReverse(nums, 5)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// stop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System.out.println(nums[4])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System.out.println(nums[3])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System.out.println(nums[2])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System.out.println(nums[1])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3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2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1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56" name="Google Shape;15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5394"/>
                </a:solidFill>
              </a:rPr>
              <a:t>Recursion - Example 1 (adjust offset)</a:t>
            </a:r>
            <a:endParaRPr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1" name="Google Shape;161;p29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System.out.println(nums[idx]);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nums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Print the array of integers in reverse order</a:t>
                      </a:r>
                      <a:b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</a:t>
                      </a: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invocation</a:t>
                      </a: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we pass in the array and an ever-increasing index into the array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index is less that the length of the array - we keep calling ourselves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Until the index has reached the end - and then we stop the process and begin to unwind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printReverse(nums, 1)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printReverse(nums, 2)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printReverse(nums, 3)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printReverse(nums, 4)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printReverse(nums, 5)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// stop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System.out.println(nums[4])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System.out.println(nums[3])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System.out.println(nums[2])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System.out.println(nums[1])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3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2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1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62" name="Google Shape;16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5394"/>
                </a:solidFill>
              </a:rPr>
              <a:t>Recursion - Example 1 (adjust offset)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7" name="Google Shape;167;p30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System.out.println(nums[idx]);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nums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Print the array of integers in reverse order</a:t>
                      </a:r>
                      <a:b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pass in the array and an ever-increasing index into the array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index is less that the length of the array - we keep calling ourselves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Until the index has reached the end - and then we stop the process and begin to unwind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printReverse(nums, 1)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printReverse(nums, 2)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printReverse(nums, 3)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printReverse(nums, 4)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printReverse(nums, 5)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// stop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System.out.println(nums[4])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System.out.println(nums[3])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System.out.println(nums[2])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System.out.println(nums[1])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3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2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1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68" name="Google Shape;16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0B5394"/>
                </a:solidFill>
              </a:rPr>
              <a:t>Recursion - Example 1 (adjust offset)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0B5394"/>
                </a:solidFill>
              </a:rPr>
              <a:t>Recursion - Example 1 (adjust offset)</a:t>
            </a:r>
            <a:endParaRPr/>
          </a:p>
        </p:txBody>
      </p:sp>
      <p:graphicFrame>
        <p:nvGraphicFramePr>
          <p:cNvPr id="174" name="Google Shape;174;p31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System.out.println(nums[idx]);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nums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Print the array of integers in reverse order</a:t>
                      </a:r>
                      <a:b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pass in the array and an ever-increasing index into the array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index is less that the length of the array - we keep calling ourselves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Until the index has reached the end - and then we stop the process and begin to unwind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printReverse(nums, 1)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printReverse(nums, 2)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printReverse(nums, 3)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printReverse(nums, 4)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printReverse(nums, 5)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// stop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System.out.println(nums[4])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System.out.println(nums[3])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System.out.println(nums[2])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System.out.println(nums[1])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3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2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1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r>
              <a:rPr lang="en"/>
              <a:t>.1: Recursion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0B5394"/>
                </a:solidFill>
              </a:rPr>
              <a:t>Recursion - Example 1 (adjust offset)</a:t>
            </a:r>
            <a:endParaRPr/>
          </a:p>
        </p:txBody>
      </p:sp>
      <p:graphicFrame>
        <p:nvGraphicFramePr>
          <p:cNvPr id="180" name="Google Shape;180;p32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System.out.println(nums[idx]);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nums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</a:t>
                      </a: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Print the array of integers in reverse order</a:t>
                      </a:r>
                      <a:b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pass in the array and an ever-increasing index into the array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index is less that the length of the array - we keep calling ourselves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Until the index has reached the end - and then we stop the process and begin to unwind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printReverse(nums, 1)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printReverse(nums, 2)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printReverse(nums, 3)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printReverse(nums, 4)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printReverse(nums, 5)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// stop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System.out.println(nums[4])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System.out.println(nums[3])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System.out.println(nums[2])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System.out.println(nums[1])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3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2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1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0B5394"/>
                </a:solidFill>
              </a:rPr>
              <a:t>Recursion - Example 1 (adjust offset)</a:t>
            </a:r>
            <a:endParaRPr/>
          </a:p>
        </p:txBody>
      </p:sp>
      <p:graphicFrame>
        <p:nvGraphicFramePr>
          <p:cNvPr id="186" name="Google Shape;186;p33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System.out.println(nums[idx]);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nums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Print the array of integers in reverse order</a:t>
                      </a:r>
                      <a:b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pass in the array and an ever-increasing index into the array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index is less that the length of the array - we keep calling ourselves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Until the index has reached the end - and then we stop the process and begin to unwind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printReverse(nums, 1)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printReverse(nums, 2)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printReverse(nums, 3)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printReverse(nums, 4)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printReverse(nums, 5)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// stop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System.out.println(nums[4])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System.out.println(nums[3])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System.out.println(nums[2])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System.out.println(nums[1])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3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2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1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0B5394"/>
                </a:solidFill>
              </a:rPr>
              <a:t>Recursion - Example 1 (adjust offset)</a:t>
            </a:r>
            <a:endParaRPr/>
          </a:p>
        </p:txBody>
      </p:sp>
      <p:graphicFrame>
        <p:nvGraphicFramePr>
          <p:cNvPr id="192" name="Google Shape;192;p34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System.out.println(nums[idx]);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nums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Print the array of integers in reverse order</a:t>
                      </a:r>
                      <a:b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pass in the array and an ever-increasing index into the array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index is less that the length of the array - we keep calling ourselves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Until the index has reached the end - and then we stop the process and begin to unwind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printReverse(nums, 1)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printReverse(nums, 2)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printReverse(nums, 3)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printReverse(nums, 4)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printReverse(nums, 5)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// stop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System.out.println(nums[4])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System.out.println(nums[3])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System.out.println(nums[2])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System.out.println(nums[1])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3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2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1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0B5394"/>
                </a:solidFill>
              </a:rPr>
              <a:t>Recursion - Example 1 (adjust offset)</a:t>
            </a:r>
            <a:endParaRPr/>
          </a:p>
        </p:txBody>
      </p:sp>
      <p:graphicFrame>
        <p:nvGraphicFramePr>
          <p:cNvPr id="198" name="Google Shape;198;p35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System.out.println(nums[idx]);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nums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Print the array of integers in reverse order</a:t>
                      </a:r>
                      <a:b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pass in the array and an ever-increasing index into the array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index is less that the length of the array - we keep calling ourselves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Until the index has reached the end - and then we stop the process and begin to unwind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printReverse(nums, 1)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printReverse(nums, 2)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printReverse(nums, 3)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printReverse(nums, 4)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printReverse(nums, 5)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</a:t>
                      </a:r>
                      <a:r>
                        <a:rPr b="1" lang="en" sz="130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stop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System.out.println(nums[4])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System.out.println(nums[3])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System.out.println(nums[2])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System.out.println(nums[1])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3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2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1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3" name="Google Shape;203;p36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System.out.println(nums[idx]);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nums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Print the array of integers in reverse order</a:t>
                      </a:r>
                      <a:b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pass in the array and an ever-increasing index into the array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index is less that the length of the array - we keep calling ourselves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Until the index has reached the end - and then we stop the process and begin to unwind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printReverse(nums, 1)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printReverse(nums, 2)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printReverse(nums, 3)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printReverse(nums, 4)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printReverse(nums, 5)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</a:t>
                      </a:r>
                      <a:r>
                        <a:rPr b="1" lang="en" sz="130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stop</a:t>
                      </a:r>
                      <a:endParaRPr sz="1300">
                        <a:solidFill>
                          <a:srgbClr val="FF0000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System.out.println(nums[4])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System.out.println(nums[3])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System.out.println(nums[2])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System.out.println(nums[1])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3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2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1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04" name="Google Shape;204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0B5394"/>
                </a:solidFill>
              </a:rPr>
              <a:t>Recursion - Example 1 (adjust offset)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9" name="Google Shape;209;p37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System.out.println(nums[idx]);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nums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nums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0);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Print the array of integers in reverse order</a:t>
                      </a:r>
                      <a:b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pass in the array and an ever-increasing index into the array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index is less that the length of the array - we keep calling ourselves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Until the index has reached the end - and then we stop the process and begin to unwind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printReverse(nums, 1)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printReverse(nums, 2)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printReverse(nums, 3)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printReverse(nums, 4)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printReverse(nums, 5)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</a:t>
                      </a:r>
                      <a:r>
                        <a:rPr b="1" lang="en" sz="130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stop</a:t>
                      </a:r>
                      <a:endParaRPr sz="1300">
                        <a:solidFill>
                          <a:srgbClr val="FF0000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System.out.println(nums[4])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System.out.println(nums[3])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System.out.println(nums[2])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System.out.println(nums[1])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b="1" sz="1300">
                        <a:solidFill>
                          <a:schemeClr val="accent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3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2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1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10" name="Google Shape;210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0B5394"/>
                </a:solidFill>
              </a:rPr>
              <a:t>Recursion - Example 1 (adjust offset)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38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System.out.println(nums[idx]);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nums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nums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0);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Print the array of integers in reverse order</a:t>
                      </a:r>
                      <a:b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pass in the array and an ever-increasing index into the array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index is less that the length of the array - we keep calling ourselves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Until the index has reached the end - and then we stop the process and begin to unwind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printReverse(nums, 1)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printReverse(nums, 2)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printReverse(nums, 3)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printReverse(nums, 4)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printReverse(nums, 5)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</a:t>
                      </a:r>
                      <a:r>
                        <a:rPr b="1" lang="en" sz="130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stop</a:t>
                      </a:r>
                      <a:endParaRPr sz="1300">
                        <a:solidFill>
                          <a:srgbClr val="FF0000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System.out.println(nums[4])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System.out.println(nums[3])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System.out.println(nums[2])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System.out.println(nums[1])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b="1" sz="1300">
                        <a:solidFill>
                          <a:schemeClr val="accent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endParaRPr b="1" sz="1300">
                        <a:solidFill>
                          <a:schemeClr val="accent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3</a:t>
                      </a:r>
                      <a:endParaRPr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16" name="Google Shape;216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0B5394"/>
                </a:solidFill>
              </a:rPr>
              <a:t>Recursion - Example 1 (adjust offset)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1" name="Google Shape;221;p39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System.out.println(nums[idx]);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nums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nums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0);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Print the array of integers in reverse order</a:t>
                      </a:r>
                      <a:b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pass in the array and an ever-increasing index into the array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index is less that the length of the array - we keep calling ourselves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Until the index has reached the end - and then we stop the process and begin to unwind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printReverse(nums, 1)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printReverse(nums, 2)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printReverse(nums, 3)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printReverse(nums, 4)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printReverse(nums, 5)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</a:t>
                      </a:r>
                      <a:r>
                        <a:rPr b="1" lang="en" sz="130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stop</a:t>
                      </a:r>
                      <a:endParaRPr sz="1300">
                        <a:solidFill>
                          <a:srgbClr val="FF0000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System.out.println(nums[4])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System.out.println(nums[3])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System.out.println(nums[2])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System.out.println(nums[1])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b="1" sz="1300">
                        <a:solidFill>
                          <a:schemeClr val="accent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endParaRPr b="1" sz="1300">
                        <a:solidFill>
                          <a:schemeClr val="accent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3</a:t>
                      </a:r>
                      <a:endParaRPr b="1" sz="1300">
                        <a:solidFill>
                          <a:schemeClr val="accent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2</a:t>
                      </a:r>
                      <a:endParaRPr b="1" sz="1300">
                        <a:solidFill>
                          <a:schemeClr val="accent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22" name="Google Shape;222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0B5394"/>
                </a:solidFill>
              </a:rPr>
              <a:t>Recursion - Example 1 (adjust offset)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0B5394"/>
                </a:solidFill>
              </a:rPr>
              <a:t>Recursion - Example 1 (adjust offset)</a:t>
            </a:r>
            <a:endParaRPr/>
          </a:p>
        </p:txBody>
      </p:sp>
      <p:graphicFrame>
        <p:nvGraphicFramePr>
          <p:cNvPr id="228" name="Google Shape;228;p40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System.out.println(nums[idx]);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nums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nums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0);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Print the array of integers in reverse order</a:t>
                      </a:r>
                      <a:b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pass in the array and an ever-increasing index into the array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index is less that the length of the array - we keep calling ourselves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Until the index has reached the end - and then we stop the process and begin to unwind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0)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printReverse(nums, 1)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printReverse(nums, 2)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printReverse(nums, 3)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printReverse(nums, 4)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printReverse(nums, 5)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</a:t>
                      </a:r>
                      <a:r>
                        <a:rPr b="1" lang="en" sz="130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stop</a:t>
                      </a:r>
                      <a:endParaRPr sz="1300">
                        <a:solidFill>
                          <a:srgbClr val="FF0000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System.out.println(nums[4])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System.out.println(nums[3])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System.out.println(nums[2])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System.out.println(nums[1])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b="1" sz="1300">
                        <a:solidFill>
                          <a:schemeClr val="accent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endParaRPr b="1" sz="1300">
                        <a:solidFill>
                          <a:schemeClr val="accent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3</a:t>
                      </a:r>
                      <a:endParaRPr b="1" sz="1300">
                        <a:solidFill>
                          <a:schemeClr val="accent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2</a:t>
                      </a:r>
                      <a:endParaRPr b="1" sz="1300">
                        <a:solidFill>
                          <a:schemeClr val="accent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1</a:t>
                      </a:r>
                      <a:endParaRPr b="1" sz="1300">
                        <a:solidFill>
                          <a:schemeClr val="accent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FF9900"/>
                </a:solidFill>
              </a:rPr>
              <a:t>Recursion - Example 2 (trim data)</a:t>
            </a:r>
            <a:endParaRPr>
              <a:solidFill>
                <a:srgbClr val="FF9900"/>
              </a:solidFill>
            </a:endParaRPr>
          </a:p>
        </p:txBody>
      </p:sp>
      <p:graphicFrame>
        <p:nvGraphicFramePr>
          <p:cNvPr id="234" name="Google Shape;234;p41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import java.util.Arrays;</a:t>
                      </a:r>
                      <a:b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b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printReverse2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(0 !=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printReverse2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(Arrays.copyOfRange(</a:t>
                      </a:r>
                      <a:b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nums, 1, nums.length));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System.out.println(nums[0]);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nums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printReverse2(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nums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create a new copy of the array that removes the first element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array passed is not empty - we keep calling ourselves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When an empty array is passed - we stop the process and begin to unwind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printReverse([1,2,3,4,5])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</a:t>
                      </a: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[2,3,4,5]</a:t>
                      </a: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</a:t>
                      </a: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[3,4,5]</a:t>
                      </a: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</a:t>
                      </a: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[4,5]</a:t>
                      </a: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</a:t>
                      </a: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[5]</a:t>
                      </a: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printReverse([])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</a:t>
                      </a: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stop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3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2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1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Recursion</a:t>
            </a:r>
            <a:endParaRPr/>
          </a:p>
        </p:txBody>
      </p:sp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u="sng">
                <a:solidFill>
                  <a:schemeClr val="hlink"/>
                </a:solidFill>
                <a:hlinkClick r:id="rId3"/>
              </a:rPr>
              <a:t>Wikipedia:</a:t>
            </a:r>
            <a:r>
              <a:rPr b="1" i="1" lang="en"/>
              <a:t> </a:t>
            </a:r>
            <a:r>
              <a:rPr i="1" lang="en"/>
              <a:t>Recursion is the process a procedure goes through when </a:t>
            </a:r>
            <a:r>
              <a:rPr i="1" lang="en" u="sng"/>
              <a:t>one of the steps of the procedure involves invoking the procedure itself</a:t>
            </a:r>
            <a:r>
              <a:rPr i="1" lang="en"/>
              <a:t>. A procedure that goes through recursion is said to be 'recursive'.</a:t>
            </a:r>
            <a:endParaRPr i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u="sng">
                <a:solidFill>
                  <a:schemeClr val="hlink"/>
                </a:solidFill>
                <a:hlinkClick r:id="rId4"/>
              </a:rPr>
              <a:t>GeeksforGeeks</a:t>
            </a:r>
            <a:r>
              <a:rPr b="1" i="1" lang="en"/>
              <a:t>:</a:t>
            </a:r>
            <a:r>
              <a:rPr i="1" lang="en"/>
              <a:t> A recursive function solves a particular problem by </a:t>
            </a:r>
            <a:r>
              <a:rPr i="1" lang="en" u="sng"/>
              <a:t>calling a copy of itself and solving smaller subproblems of the original problems</a:t>
            </a:r>
            <a:r>
              <a:rPr i="1" lang="en"/>
              <a:t>. ... It is essential to know that we should provide a certain case in order to terminate this recursion process. So we can say that </a:t>
            </a:r>
            <a:r>
              <a:rPr i="1" lang="en" u="sng"/>
              <a:t>every time the function calls itself with a simpler version of the original problem.</a:t>
            </a:r>
            <a:endParaRPr i="1" u="sng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i="1" lang="en" u="sng">
                <a:solidFill>
                  <a:schemeClr val="accent5"/>
                </a:solidFill>
              </a:rPr>
              <a:t>Chris</a:t>
            </a:r>
            <a:r>
              <a:rPr b="1" i="1" lang="en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:</a:t>
            </a:r>
            <a:r>
              <a:rPr b="1" i="1" lang="en"/>
              <a:t> </a:t>
            </a:r>
            <a:r>
              <a:rPr i="1" lang="en"/>
              <a:t>Recursion is what happens when a method calls itself</a:t>
            </a:r>
            <a:endParaRPr i="1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FF9900"/>
                </a:solidFill>
              </a:rPr>
              <a:t>Recursion - Example 2 (trim data)</a:t>
            </a:r>
            <a:endParaRPr>
              <a:solidFill>
                <a:srgbClr val="FF9900"/>
              </a:solidFill>
            </a:endParaRPr>
          </a:p>
        </p:txBody>
      </p:sp>
      <p:graphicFrame>
        <p:nvGraphicFramePr>
          <p:cNvPr id="240" name="Google Shape;240;p42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import java.util.Arrays;</a:t>
                      </a:r>
                      <a:b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b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printReverse2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(0 !=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printReverse2(Arrays.copyOfRange(</a:t>
                      </a:r>
                      <a:b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nums, 1, nums.length));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System.out.println(nums[0]);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nums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printReverse2(nums);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create a new copy of the array that removes the first element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array passed is not empty - we keep calling ourselves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When an empty array is passed - we stop the process and begin to unwind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printReverse([1,2,3,4,5])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printReverse([2,3,4,5])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printReverse([3,4,5])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printReverse([4,5])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printReverse([5])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printReverse([])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</a:t>
                      </a: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stop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3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2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1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FF9900"/>
                </a:solidFill>
              </a:rPr>
              <a:t>Recursion - Example 2 (trim data)</a:t>
            </a:r>
            <a:endParaRPr>
              <a:solidFill>
                <a:srgbClr val="FF9900"/>
              </a:solidFill>
            </a:endParaRPr>
          </a:p>
        </p:txBody>
      </p:sp>
      <p:graphicFrame>
        <p:nvGraphicFramePr>
          <p:cNvPr id="246" name="Google Shape;246;p43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import java.util.Arrays;</a:t>
                      </a:r>
                      <a:b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b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printReverse2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(0 !=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printReverse2(Arrays.copyOfRange(</a:t>
                      </a:r>
                      <a:b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nums, 1, nums.length));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System.out.println(nums[0]);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nums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printReverse2(nums);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create a new copy of the array that removes the first element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array passed is not empty - we keep calling ourselves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When an empty array is passed - we stop the process and begin to unwind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printReverse([1,2,3,4,5])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printReverse([2,3,4,5])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printReverse([3,4,5])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printReverse([4,5])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printReverse([5])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printReverse([])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</a:t>
                      </a: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stop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3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2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1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FF9900"/>
                </a:solidFill>
              </a:rPr>
              <a:t>Recursion - Example 2 (trim data)</a:t>
            </a:r>
            <a:endParaRPr>
              <a:solidFill>
                <a:srgbClr val="FF9900"/>
              </a:solidFill>
            </a:endParaRPr>
          </a:p>
        </p:txBody>
      </p:sp>
      <p:graphicFrame>
        <p:nvGraphicFramePr>
          <p:cNvPr id="252" name="Google Shape;252;p44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import java.util.Arrays;</a:t>
                      </a:r>
                      <a:b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b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printReverse2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(0 !=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printReverse2(Arrays.copyOfRange(</a:t>
                      </a:r>
                      <a:b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nums, 1, nums.length));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System.out.println(nums[0]);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nums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printReverse2(nums);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create a new copy of the array that removes the first element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array passed is not empty - we keep calling ourselves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When an empty array is passed - we stop the process and begin to unwind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printReverse([1,2,3,4,5])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printReverse([2,3,4,5])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printReverse([3,4,5])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printReverse([4,5])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printReverse([5])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printReverse([])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</a:t>
                      </a: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stop</a:t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3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2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1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FF9900"/>
                </a:solidFill>
              </a:rPr>
              <a:t>Recursion - Example 2 (trim data)</a:t>
            </a:r>
            <a:endParaRPr/>
          </a:p>
        </p:txBody>
      </p:sp>
      <p:graphicFrame>
        <p:nvGraphicFramePr>
          <p:cNvPr id="258" name="Google Shape;258;p45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import java.util.Arrays;</a:t>
                      </a:r>
                      <a:b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b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printReverse2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(0 !=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printReverse2(Arrays.copyOfRange(</a:t>
                      </a:r>
                      <a:b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nums, 1, nums.length));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System.out.println(nums[0]);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nums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printReverse2(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nums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create a new copy of the array that removes the first element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array passed is not empty - we keep calling ourselves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When an empty array is passed - we stop the process and begin to unwind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printReverse([1,2,3,4,5])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printReverse([2,3,4,5])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printReverse([3,4,5])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printReverse([4,5])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printReverse([5])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printReverse([])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</a:t>
                      </a:r>
                      <a:r>
                        <a:rPr b="1" lang="en" sz="130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stop</a:t>
                      </a:r>
                      <a:endParaRPr sz="1300">
                        <a:solidFill>
                          <a:srgbClr val="FF0000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</a:t>
                      </a: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3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2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1</a:t>
                      </a:r>
                      <a:endParaRPr b="1" sz="13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FF9900"/>
                </a:solidFill>
              </a:rPr>
              <a:t>Recursion - Example 2 (trim data)</a:t>
            </a:r>
            <a:endParaRPr/>
          </a:p>
        </p:txBody>
      </p:sp>
      <p:graphicFrame>
        <p:nvGraphicFramePr>
          <p:cNvPr id="264" name="Google Shape;264;p46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656150"/>
                <a:gridCol w="3973450"/>
              </a:tblGrid>
              <a:tr h="3899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import java.util.Arrays;</a:t>
                      </a:r>
                      <a:b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b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printReverse2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(0 !=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printReverse2(Arrays.copyOfRange(</a:t>
                      </a:r>
                      <a:b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nums, 1, nums.length));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System.out.println(nums[0]);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int[] 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nums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= new int[] { 1, 2, 3, 4, 5 };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printReverse2(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nums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create a new copy of the array that removes the first element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array passed is not empty - we keep calling ourselves</a:t>
                      </a:r>
                      <a:endParaRPr b="1" sz="13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When an empty array is passed - we stop the process and begin to unwind</a:t>
                      </a:r>
                      <a:endParaRPr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printReverse([1,2,3,4,5])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printReverse([2,3,4,5])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printReverse([3,4,5])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printReverse([4,5])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printReverse([5])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printReverse([])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</a:t>
                      </a:r>
                      <a:r>
                        <a:rPr b="1" lang="en" sz="130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stop</a:t>
                      </a:r>
                      <a:endParaRPr sz="1300">
                        <a:solidFill>
                          <a:srgbClr val="FF0000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System.out.println(nums[0])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System.out.println(nums[0])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System.out.println(nums[0])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System.out.println(nums[0])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System.out.println(nums[0])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5</a:t>
                      </a:r>
                      <a:endParaRPr b="1" sz="1300">
                        <a:solidFill>
                          <a:schemeClr val="accent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4</a:t>
                      </a:r>
                      <a:endParaRPr b="1" sz="1300">
                        <a:solidFill>
                          <a:schemeClr val="accent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3</a:t>
                      </a:r>
                      <a:endParaRPr b="1" sz="1300">
                        <a:solidFill>
                          <a:schemeClr val="accent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2</a:t>
                      </a:r>
                      <a:endParaRPr b="1" sz="1300">
                        <a:solidFill>
                          <a:schemeClr val="accent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&gt; 1</a:t>
                      </a:r>
                      <a:endParaRPr b="1" sz="1300">
                        <a:solidFill>
                          <a:schemeClr val="accent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Recursion Done Correctly</a:t>
            </a:r>
            <a:endParaRPr/>
          </a:p>
        </p:txBody>
      </p:sp>
      <p:graphicFrame>
        <p:nvGraphicFramePr>
          <p:cNvPr id="270" name="Google Shape;270;p47"/>
          <p:cNvGraphicFramePr/>
          <p:nvPr/>
        </p:nvGraphicFramePr>
        <p:xfrm>
          <a:off x="311700" y="1224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260300"/>
                <a:gridCol w="42603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B5394"/>
                          </a:solidFill>
                        </a:rPr>
                        <a:t>Recursion - Example 1 (increase offset)</a:t>
                      </a:r>
                      <a:endParaRPr b="1" sz="1300">
                        <a:solidFill>
                          <a:srgbClr val="0B539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9900"/>
                          </a:solidFill>
                        </a:rPr>
                        <a:t>Recursion - Example 2 (trim data)</a:t>
                      </a:r>
                      <a:endParaRPr b="1" sz="1300">
                        <a:solidFill>
                          <a:srgbClr val="FF9900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1767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System.out.println(nums[idx]);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printReverse2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(0 !=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printReverse2(Arrays.copyOfRange(</a:t>
                      </a:r>
                      <a:b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nums, 1, nums.length));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System.out.println(nums[0]);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Recursion Done Correctly</a:t>
            </a:r>
            <a:endParaRPr/>
          </a:p>
        </p:txBody>
      </p:sp>
      <p:graphicFrame>
        <p:nvGraphicFramePr>
          <p:cNvPr id="276" name="Google Shape;276;p48"/>
          <p:cNvGraphicFramePr/>
          <p:nvPr/>
        </p:nvGraphicFramePr>
        <p:xfrm>
          <a:off x="311700" y="1224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260300"/>
                <a:gridCol w="42603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B5394"/>
                          </a:solidFill>
                        </a:rPr>
                        <a:t>Recursion - Example 1 (increase offset)</a:t>
                      </a:r>
                      <a:endParaRPr b="1" sz="1300">
                        <a:solidFill>
                          <a:srgbClr val="0B539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9900"/>
                          </a:solidFill>
                        </a:rPr>
                        <a:t>Recursion - Example 2 (trim data)</a:t>
                      </a:r>
                      <a:endParaRPr b="1" sz="1300">
                        <a:solidFill>
                          <a:srgbClr val="FF9900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767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System.out.println(nums[idx]);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printReverse2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(0 !=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printReverse2(Arrays.copyOfRange(</a:t>
                      </a:r>
                      <a:b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nums, 1, nums.length));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System.out.println(nums[0]);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2CC"/>
                    </a:solidFill>
                  </a:tcPr>
                </a:tc>
              </a:tr>
            </a:tbl>
          </a:graphicData>
        </a:graphic>
      </p:graphicFrame>
      <p:sp>
        <p:nvSpPr>
          <p:cNvPr id="277" name="Google Shape;277;p48"/>
          <p:cNvSpPr txBox="1"/>
          <p:nvPr/>
        </p:nvSpPr>
        <p:spPr>
          <a:xfrm>
            <a:off x="311700" y="3623575"/>
            <a:ext cx="4112100" cy="8166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>
                <a:solidFill>
                  <a:schemeClr val="dk1"/>
                </a:solidFill>
              </a:rPr>
              <a:t>Includes termination criteria ("Base Case")</a:t>
            </a:r>
            <a:endParaRPr b="1" i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</a:rPr>
              <a:t>"Will it ever end?"</a:t>
            </a:r>
            <a:endParaRPr b="1" i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Recursion Done Correctly</a:t>
            </a:r>
            <a:endParaRPr/>
          </a:p>
        </p:txBody>
      </p:sp>
      <p:graphicFrame>
        <p:nvGraphicFramePr>
          <p:cNvPr id="283" name="Google Shape;283;p49"/>
          <p:cNvGraphicFramePr/>
          <p:nvPr/>
        </p:nvGraphicFramePr>
        <p:xfrm>
          <a:off x="311700" y="1224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260300"/>
                <a:gridCol w="42603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B5394"/>
                          </a:solidFill>
                        </a:rPr>
                        <a:t>Recursion - Example 1 (increase offset)</a:t>
                      </a:r>
                      <a:endParaRPr b="1" sz="1300">
                        <a:solidFill>
                          <a:srgbClr val="0B539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9900"/>
                          </a:solidFill>
                        </a:rPr>
                        <a:t>Recursion - Example 2 (trim data)</a:t>
                      </a:r>
                      <a:endParaRPr b="1" sz="1300">
                        <a:solidFill>
                          <a:srgbClr val="FF9900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767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System.out.println(nums[idx]);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printReverse2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(0 !=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printReverse2(Arrays.copyOfRange(</a:t>
                      </a:r>
                      <a:b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nums, 1, nums.length));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System.out.println(nums[0]);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2CC"/>
                    </a:solidFill>
                  </a:tcPr>
                </a:tc>
              </a:tr>
            </a:tbl>
          </a:graphicData>
        </a:graphic>
      </p:graphicFrame>
      <p:sp>
        <p:nvSpPr>
          <p:cNvPr id="284" name="Google Shape;284;p49"/>
          <p:cNvSpPr txBox="1"/>
          <p:nvPr/>
        </p:nvSpPr>
        <p:spPr>
          <a:xfrm>
            <a:off x="311700" y="3623575"/>
            <a:ext cx="4112100" cy="8166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>
                <a:solidFill>
                  <a:schemeClr val="dk1"/>
                </a:solidFill>
              </a:rPr>
              <a:t>Includes termination criteria ("Base Case")</a:t>
            </a:r>
            <a:endParaRPr b="1" i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>
                <a:solidFill>
                  <a:schemeClr val="dk1"/>
                </a:solidFill>
              </a:rPr>
              <a:t>"Will it ever end?"</a:t>
            </a:r>
            <a:endParaRPr b="1" i="1">
              <a:solidFill>
                <a:schemeClr val="dk1"/>
              </a:solidFill>
            </a:endParaRPr>
          </a:p>
        </p:txBody>
      </p:sp>
      <p:sp>
        <p:nvSpPr>
          <p:cNvPr id="285" name="Google Shape;285;p49"/>
          <p:cNvSpPr/>
          <p:nvPr/>
        </p:nvSpPr>
        <p:spPr>
          <a:xfrm>
            <a:off x="518425" y="1881850"/>
            <a:ext cx="2530800" cy="251700"/>
          </a:xfrm>
          <a:prstGeom prst="rect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49"/>
          <p:cNvSpPr/>
          <p:nvPr/>
        </p:nvSpPr>
        <p:spPr>
          <a:xfrm>
            <a:off x="4752975" y="1881850"/>
            <a:ext cx="2530800" cy="251700"/>
          </a:xfrm>
          <a:prstGeom prst="rect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7" name="Google Shape;287;p49"/>
          <p:cNvCxnSpPr>
            <a:stCxn id="284" idx="0"/>
            <a:endCxn id="285" idx="2"/>
          </p:cNvCxnSpPr>
          <p:nvPr/>
        </p:nvCxnSpPr>
        <p:spPr>
          <a:xfrm rot="10800000">
            <a:off x="1783950" y="2133475"/>
            <a:ext cx="583800" cy="1490100"/>
          </a:xfrm>
          <a:prstGeom prst="straightConnector1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8" name="Google Shape;288;p49"/>
          <p:cNvCxnSpPr>
            <a:stCxn id="284" idx="0"/>
            <a:endCxn id="286" idx="1"/>
          </p:cNvCxnSpPr>
          <p:nvPr/>
        </p:nvCxnSpPr>
        <p:spPr>
          <a:xfrm flipH="1" rot="10800000">
            <a:off x="2367750" y="2007775"/>
            <a:ext cx="2385300" cy="1615800"/>
          </a:xfrm>
          <a:prstGeom prst="straightConnector1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Recursion Done Correctly</a:t>
            </a:r>
            <a:endParaRPr/>
          </a:p>
        </p:txBody>
      </p:sp>
      <p:graphicFrame>
        <p:nvGraphicFramePr>
          <p:cNvPr id="294" name="Google Shape;294;p50"/>
          <p:cNvGraphicFramePr/>
          <p:nvPr/>
        </p:nvGraphicFramePr>
        <p:xfrm>
          <a:off x="311700" y="1224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260300"/>
                <a:gridCol w="42603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B5394"/>
                          </a:solidFill>
                        </a:rPr>
                        <a:t>Recursion - Example 1 (increase offset)</a:t>
                      </a:r>
                      <a:endParaRPr b="1" sz="1300">
                        <a:solidFill>
                          <a:srgbClr val="0B539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9900"/>
                          </a:solidFill>
                        </a:rPr>
                        <a:t>Recursion - Example 2 (trim data)</a:t>
                      </a:r>
                      <a:endParaRPr b="1" sz="1300">
                        <a:solidFill>
                          <a:srgbClr val="FF9900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767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System.out.println(nums[idx]);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printReverse2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(0 !=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printReverse2(Arrays.copyOfRange(</a:t>
                      </a:r>
                      <a:b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nums, 1, nums.length));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System.out.println(nums[0]);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2CC"/>
                    </a:solidFill>
                  </a:tcPr>
                </a:tc>
              </a:tr>
            </a:tbl>
          </a:graphicData>
        </a:graphic>
      </p:graphicFrame>
      <p:sp>
        <p:nvSpPr>
          <p:cNvPr id="295" name="Google Shape;295;p50"/>
          <p:cNvSpPr txBox="1"/>
          <p:nvPr/>
        </p:nvSpPr>
        <p:spPr>
          <a:xfrm>
            <a:off x="311700" y="3623575"/>
            <a:ext cx="4112100" cy="8166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>
                <a:solidFill>
                  <a:schemeClr val="dk1"/>
                </a:solidFill>
              </a:rPr>
              <a:t>Includes termination criteria ("Base Case")</a:t>
            </a:r>
            <a:endParaRPr b="1" i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>
                <a:solidFill>
                  <a:schemeClr val="dk1"/>
                </a:solidFill>
              </a:rPr>
              <a:t>"Will it ever end?"</a:t>
            </a:r>
            <a:endParaRPr b="1" i="1">
              <a:solidFill>
                <a:schemeClr val="dk1"/>
              </a:solidFill>
            </a:endParaRPr>
          </a:p>
        </p:txBody>
      </p:sp>
      <p:sp>
        <p:nvSpPr>
          <p:cNvPr id="296" name="Google Shape;296;p50"/>
          <p:cNvSpPr/>
          <p:nvPr/>
        </p:nvSpPr>
        <p:spPr>
          <a:xfrm>
            <a:off x="518425" y="1881850"/>
            <a:ext cx="2530800" cy="251700"/>
          </a:xfrm>
          <a:prstGeom prst="rect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50"/>
          <p:cNvSpPr/>
          <p:nvPr/>
        </p:nvSpPr>
        <p:spPr>
          <a:xfrm>
            <a:off x="4752975" y="1881850"/>
            <a:ext cx="2530800" cy="251700"/>
          </a:xfrm>
          <a:prstGeom prst="rect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8" name="Google Shape;298;p50"/>
          <p:cNvCxnSpPr>
            <a:stCxn id="295" idx="0"/>
            <a:endCxn id="296" idx="2"/>
          </p:cNvCxnSpPr>
          <p:nvPr/>
        </p:nvCxnSpPr>
        <p:spPr>
          <a:xfrm rot="10800000">
            <a:off x="1783950" y="2133475"/>
            <a:ext cx="583800" cy="1490100"/>
          </a:xfrm>
          <a:prstGeom prst="straightConnector1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9" name="Google Shape;299;p50"/>
          <p:cNvCxnSpPr>
            <a:stCxn id="295" idx="0"/>
            <a:endCxn id="297" idx="1"/>
          </p:cNvCxnSpPr>
          <p:nvPr/>
        </p:nvCxnSpPr>
        <p:spPr>
          <a:xfrm flipH="1" rot="10800000">
            <a:off x="2367750" y="2007775"/>
            <a:ext cx="2385300" cy="1615800"/>
          </a:xfrm>
          <a:prstGeom prst="straightConnector1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00" name="Google Shape;30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8950" y="4516375"/>
            <a:ext cx="537601" cy="537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Recursion Done Correctly</a:t>
            </a:r>
            <a:endParaRPr/>
          </a:p>
        </p:txBody>
      </p:sp>
      <p:graphicFrame>
        <p:nvGraphicFramePr>
          <p:cNvPr id="306" name="Google Shape;306;p51"/>
          <p:cNvGraphicFramePr/>
          <p:nvPr/>
        </p:nvGraphicFramePr>
        <p:xfrm>
          <a:off x="311700" y="1224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260300"/>
                <a:gridCol w="42603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B5394"/>
                          </a:solidFill>
                        </a:rPr>
                        <a:t>Recursion - Example 1 (increase offset)</a:t>
                      </a:r>
                      <a:endParaRPr b="1" sz="1300">
                        <a:solidFill>
                          <a:srgbClr val="0B539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9900"/>
                          </a:solidFill>
                        </a:rPr>
                        <a:t>Recursion - Example 2 (trim data)</a:t>
                      </a:r>
                      <a:endParaRPr b="1" sz="1300">
                        <a:solidFill>
                          <a:srgbClr val="FF9900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767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System.out.println(nums[idx]);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printReverse2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(0 !=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printReverse2(Arrays.copyOfRange(</a:t>
                      </a:r>
                      <a:b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nums, 1, nums.length));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System.out.println(nums[0]);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2CC"/>
                    </a:solidFill>
                  </a:tcPr>
                </a:tc>
              </a:tr>
            </a:tbl>
          </a:graphicData>
        </a:graphic>
      </p:graphicFrame>
      <p:sp>
        <p:nvSpPr>
          <p:cNvPr id="307" name="Google Shape;307;p51"/>
          <p:cNvSpPr txBox="1"/>
          <p:nvPr/>
        </p:nvSpPr>
        <p:spPr>
          <a:xfrm>
            <a:off x="311700" y="3623575"/>
            <a:ext cx="4112100" cy="8166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>
                <a:solidFill>
                  <a:schemeClr val="dk1"/>
                </a:solidFill>
              </a:rPr>
              <a:t>Includes termination criteria ("Base Case")</a:t>
            </a:r>
            <a:endParaRPr b="1" i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>
                <a:solidFill>
                  <a:schemeClr val="dk1"/>
                </a:solidFill>
              </a:rPr>
              <a:t>"Will it ever end?"</a:t>
            </a:r>
            <a:endParaRPr b="1" i="1">
              <a:solidFill>
                <a:schemeClr val="dk1"/>
              </a:solidFill>
            </a:endParaRPr>
          </a:p>
        </p:txBody>
      </p:sp>
      <p:sp>
        <p:nvSpPr>
          <p:cNvPr id="308" name="Google Shape;308;p51"/>
          <p:cNvSpPr txBox="1"/>
          <p:nvPr/>
        </p:nvSpPr>
        <p:spPr>
          <a:xfrm>
            <a:off x="4720200" y="3623575"/>
            <a:ext cx="4112100" cy="8166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</a:rPr>
              <a:t>Each </a:t>
            </a:r>
            <a:r>
              <a:rPr b="1" i="1" lang="en">
                <a:solidFill>
                  <a:schemeClr val="dk1"/>
                </a:solidFill>
              </a:rPr>
              <a:t>invocation</a:t>
            </a:r>
            <a:r>
              <a:rPr b="1" i="1" lang="en">
                <a:solidFill>
                  <a:schemeClr val="dk1"/>
                </a:solidFill>
              </a:rPr>
              <a:t> sub-divides the problem</a:t>
            </a:r>
            <a:endParaRPr b="1" i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</a:rPr>
              <a:t>"Will it process all the data"</a:t>
            </a:r>
            <a:endParaRPr b="1" i="1">
              <a:solidFill>
                <a:schemeClr val="dk1"/>
              </a:solidFill>
            </a:endParaRPr>
          </a:p>
        </p:txBody>
      </p:sp>
      <p:pic>
        <p:nvPicPr>
          <p:cNvPr id="309" name="Google Shape;30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8950" y="4516375"/>
            <a:ext cx="537601" cy="537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Wikipedia:</a:t>
            </a:r>
            <a:r>
              <a:rPr b="1" i="1" lang="en"/>
              <a:t> </a:t>
            </a:r>
            <a:r>
              <a:rPr i="1" lang="en"/>
              <a:t>Recursion is the process a procedure goes through when </a:t>
            </a:r>
            <a:r>
              <a:rPr i="1" lang="en" u="sng"/>
              <a:t>one of the steps of the procedure involves invoking the procedure itself</a:t>
            </a:r>
            <a:r>
              <a:rPr i="1" lang="en"/>
              <a:t>. A procedure that goes through recursion is said to be 'recursive'.</a:t>
            </a:r>
            <a:endParaRPr i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GeeksforGeeks</a:t>
            </a:r>
            <a:r>
              <a:rPr b="1" i="1" lang="en"/>
              <a:t>:</a:t>
            </a:r>
            <a:r>
              <a:rPr i="1" lang="en"/>
              <a:t> A recursive function solves a particular problem by </a:t>
            </a:r>
            <a:r>
              <a:rPr i="1" lang="en" u="sng"/>
              <a:t>calling a copy of itself and solving smaller subproblems of the original problems</a:t>
            </a:r>
            <a:r>
              <a:rPr i="1" lang="en"/>
              <a:t>. ... It is essential to know that we should provide a certain case in order to terminate this recursion process. So we can say that </a:t>
            </a:r>
            <a:r>
              <a:rPr i="1" lang="en" u="sng"/>
              <a:t>every time the function calls itself with a simpler version of the original problem.</a:t>
            </a:r>
            <a:endParaRPr b="1" i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u="sng">
                <a:solidFill>
                  <a:schemeClr val="accent5"/>
                </a:solidFill>
              </a:rPr>
              <a:t>Chris</a:t>
            </a:r>
            <a:r>
              <a:rPr b="1" i="1" lang="en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:</a:t>
            </a:r>
            <a:r>
              <a:rPr b="1" i="1" lang="en"/>
              <a:t> </a:t>
            </a:r>
            <a:r>
              <a:rPr i="1" lang="en"/>
              <a:t>Recursion is what happens when a method calls itself</a:t>
            </a:r>
            <a:endParaRPr i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>
              <a:solidFill>
                <a:srgbClr val="0000FF"/>
              </a:solidFill>
            </a:endParaRPr>
          </a:p>
        </p:txBody>
      </p:sp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Recursion</a:t>
            </a:r>
            <a:endParaRPr/>
          </a:p>
        </p:txBody>
      </p:sp>
      <p:sp>
        <p:nvSpPr>
          <p:cNvPr id="72" name="Google Shape;72;p16"/>
          <p:cNvSpPr txBox="1"/>
          <p:nvPr/>
        </p:nvSpPr>
        <p:spPr>
          <a:xfrm>
            <a:off x="237825" y="4472375"/>
            <a:ext cx="8809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0000FF"/>
                </a:solidFill>
              </a:rPr>
              <a:t>Or described another way...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Recursion Done Correctly</a:t>
            </a:r>
            <a:endParaRPr/>
          </a:p>
        </p:txBody>
      </p:sp>
      <p:graphicFrame>
        <p:nvGraphicFramePr>
          <p:cNvPr id="315" name="Google Shape;315;p52"/>
          <p:cNvGraphicFramePr/>
          <p:nvPr/>
        </p:nvGraphicFramePr>
        <p:xfrm>
          <a:off x="311700" y="1224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260300"/>
                <a:gridCol w="42603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B5394"/>
                          </a:solidFill>
                        </a:rPr>
                        <a:t>Recursion - Example 1 (increase offset)</a:t>
                      </a:r>
                      <a:endParaRPr b="1" sz="1300">
                        <a:solidFill>
                          <a:srgbClr val="0B539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9900"/>
                          </a:solidFill>
                        </a:rPr>
                        <a:t>Recursion - Example 2 (trim data)</a:t>
                      </a:r>
                      <a:endParaRPr b="1" sz="1300">
                        <a:solidFill>
                          <a:srgbClr val="FF9900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767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nums, int idx)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(idx &lt;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accent5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printReverse(nums, idx + 1);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</a:t>
                      </a: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System.out.println(nums[idx]);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</a:t>
                      </a: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printReverse2</a:t>
                      </a: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(int[] nums)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(0 != nums.length) {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printReverse2(Arrays.copyOfRange(</a:t>
                      </a:r>
                      <a:b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3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nums, 1, nums.length));</a:t>
                      </a:r>
                      <a:endParaRPr b="1" sz="13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System.out.println(nums[0]);</a:t>
                      </a:r>
                      <a:endParaRPr b="1" sz="1300">
                        <a:solidFill>
                          <a:srgbClr val="FF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3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2CC"/>
                    </a:solidFill>
                  </a:tcPr>
                </a:tc>
              </a:tr>
            </a:tbl>
          </a:graphicData>
        </a:graphic>
      </p:graphicFrame>
      <p:sp>
        <p:nvSpPr>
          <p:cNvPr id="316" name="Google Shape;316;p52"/>
          <p:cNvSpPr txBox="1"/>
          <p:nvPr/>
        </p:nvSpPr>
        <p:spPr>
          <a:xfrm>
            <a:off x="311700" y="3623575"/>
            <a:ext cx="4112100" cy="8166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>
                <a:solidFill>
                  <a:schemeClr val="dk1"/>
                </a:solidFill>
              </a:rPr>
              <a:t>Includes termination criteria ("Base Case")</a:t>
            </a:r>
            <a:endParaRPr b="1" i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>
                <a:solidFill>
                  <a:schemeClr val="dk1"/>
                </a:solidFill>
              </a:rPr>
              <a:t>"Will it ever end?"</a:t>
            </a:r>
            <a:endParaRPr b="1" i="1">
              <a:solidFill>
                <a:schemeClr val="dk1"/>
              </a:solidFill>
            </a:endParaRPr>
          </a:p>
        </p:txBody>
      </p:sp>
      <p:sp>
        <p:nvSpPr>
          <p:cNvPr id="317" name="Google Shape;317;p52"/>
          <p:cNvSpPr txBox="1"/>
          <p:nvPr/>
        </p:nvSpPr>
        <p:spPr>
          <a:xfrm>
            <a:off x="4720200" y="3623575"/>
            <a:ext cx="4112100" cy="8166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</a:rPr>
              <a:t>Each </a:t>
            </a:r>
            <a:r>
              <a:rPr b="1" i="1" lang="en">
                <a:solidFill>
                  <a:schemeClr val="dk1"/>
                </a:solidFill>
              </a:rPr>
              <a:t>invocation</a:t>
            </a:r>
            <a:r>
              <a:rPr b="1" i="1" lang="en">
                <a:solidFill>
                  <a:schemeClr val="dk1"/>
                </a:solidFill>
              </a:rPr>
              <a:t> sub-divides the problem</a:t>
            </a:r>
            <a:endParaRPr b="1" i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</a:rPr>
              <a:t>"Will it process all the data"</a:t>
            </a:r>
            <a:endParaRPr b="1" i="1">
              <a:solidFill>
                <a:schemeClr val="dk1"/>
              </a:solidFill>
            </a:endParaRPr>
          </a:p>
        </p:txBody>
      </p:sp>
      <p:sp>
        <p:nvSpPr>
          <p:cNvPr id="318" name="Google Shape;318;p52"/>
          <p:cNvSpPr/>
          <p:nvPr/>
        </p:nvSpPr>
        <p:spPr>
          <a:xfrm>
            <a:off x="708925" y="2085925"/>
            <a:ext cx="2924400" cy="251700"/>
          </a:xfrm>
          <a:prstGeom prst="rect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52"/>
          <p:cNvSpPr/>
          <p:nvPr/>
        </p:nvSpPr>
        <p:spPr>
          <a:xfrm>
            <a:off x="4984300" y="2085925"/>
            <a:ext cx="3555600" cy="442200"/>
          </a:xfrm>
          <a:prstGeom prst="rect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0" name="Google Shape;320;p52"/>
          <p:cNvCxnSpPr>
            <a:stCxn id="317" idx="0"/>
            <a:endCxn id="318" idx="2"/>
          </p:cNvCxnSpPr>
          <p:nvPr/>
        </p:nvCxnSpPr>
        <p:spPr>
          <a:xfrm rot="10800000">
            <a:off x="2171250" y="2337775"/>
            <a:ext cx="4605000" cy="12858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1" name="Google Shape;321;p52"/>
          <p:cNvCxnSpPr>
            <a:stCxn id="317" idx="0"/>
            <a:endCxn id="319" idx="2"/>
          </p:cNvCxnSpPr>
          <p:nvPr/>
        </p:nvCxnSpPr>
        <p:spPr>
          <a:xfrm rot="10800000">
            <a:off x="6762150" y="2527975"/>
            <a:ext cx="14100" cy="1095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22" name="Google Shape;32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8950" y="4516375"/>
            <a:ext cx="537601" cy="53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07450" y="4516375"/>
            <a:ext cx="537601" cy="537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8" name="Google Shape;328;p53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875950"/>
                <a:gridCol w="3863300"/>
              </a:tblGrid>
              <a:tr h="3853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 getWordCount(String text, String word) {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int count = 0;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(text.length() &gt;= word.length()) {</a:t>
                      </a:r>
                      <a:b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String s = text.substring(0, word.length());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if (s.equals(word)) {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count += 1;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}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count += getWordCount(text.substring(1), word);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return count;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invocation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we determine if the word appears at the beginning of text</a:t>
                      </a:r>
                      <a:endParaRPr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text is at least as long as word - we keep calling ourselves</a:t>
                      </a:r>
                      <a:endParaRPr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Each recursive call returns a count that is added to the count of the caller as we unwind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9CDC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getWordCount("hello","l")</a:t>
                      </a:r>
                      <a:endParaRPr b="1" sz="12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getWordCount("ello","l")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getWordCount("llo","l")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getWordCount("lo","l")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getWordCount("o","l")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getWordCount("","l")</a:t>
                      </a:r>
                      <a:endParaRPr b="1" sz="12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</a:t>
                      </a: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stop</a:t>
                      </a:r>
                      <a:endParaRPr sz="12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return count (=0)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return count (=0)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return count (=1)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return count (=1)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return count (=2)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 count (=2)</a:t>
                      </a:r>
                      <a:endParaRPr b="1" sz="12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329" name="Google Shape;329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Recursion - Example 3 (data aggregator)</a:t>
            </a:r>
            <a:endParaRPr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4" name="Google Shape;334;p54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875950"/>
                <a:gridCol w="3863300"/>
              </a:tblGrid>
              <a:tr h="3853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 getWordCount(String text, String word) {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int count = 0;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(text.length() &gt;= word.length()) {</a:t>
                      </a:r>
                      <a:b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String s = text.substring(0, word.length());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if (s.equals(word)) {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count += 1;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}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count += getWordCount(text.substring(1), word);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return count;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determine if the word appears at the beginning of text</a:t>
                      </a:r>
                      <a:endParaRPr b="1" sz="12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text is at least as long as word - we keep calling ourselves</a:t>
                      </a:r>
                      <a:endParaRPr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Each recursive call returns a count that is added to the count of the caller as we unwind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9CDC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getWordCount("hello","l")</a:t>
                      </a:r>
                      <a:endParaRPr b="1" sz="12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getWordCount("ello","l")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getWordCount("llo","l")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getWordCount("lo","l")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getWordCount("o","l")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getWordCount("","l")</a:t>
                      </a:r>
                      <a:endParaRPr b="1" sz="12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</a:t>
                      </a: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stop</a:t>
                      </a:r>
                      <a:endParaRPr sz="12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return count (=0)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return count (=0)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return count (=1)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return count (=1)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return count (=2)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 count (=2)</a:t>
                      </a:r>
                      <a:endParaRPr b="1" sz="12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335" name="Google Shape;335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Recursion - Example 3 (data aggregator)</a:t>
            </a:r>
            <a:endParaRPr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0" name="Google Shape;340;p55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875950"/>
                <a:gridCol w="3863300"/>
              </a:tblGrid>
              <a:tr h="3853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 getWordCount(String text, String word) {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int count = 0;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(text.length() &gt;= word.length()) {</a:t>
                      </a:r>
                      <a:b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String s = text.substring(0, word.length());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if (s.equals(word)) {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count += 1;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}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count += getWordCount(text.substring(1), word);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return count;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determine if the word appears at the beginning of text</a:t>
                      </a:r>
                      <a:endParaRPr b="1" sz="12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text is at least as long as word - we keep calling ourselves</a:t>
                      </a:r>
                      <a:endParaRPr b="1" sz="12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Each recursive call returns a count that is added to the count of the caller as we unwind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9CDC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getWordCount("hello","l")</a:t>
                      </a:r>
                      <a:endParaRPr b="1" sz="12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getWordCount("ello","l")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getWordCount("llo","l")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getWordCount("lo","l")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getWordCount("o","l")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getWordCount("","l")</a:t>
                      </a:r>
                      <a:endParaRPr b="1" sz="12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</a:t>
                      </a: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stop</a:t>
                      </a:r>
                      <a:endParaRPr sz="12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return count (=0)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return count (=0)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return count (=1)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return count (=1)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return count (=2)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 count (=2)</a:t>
                      </a:r>
                      <a:endParaRPr b="1" sz="12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341" name="Google Shape;341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Recursion - Example 3 (data aggregator)</a:t>
            </a:r>
            <a:endParaRPr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6" name="Google Shape;346;p56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875950"/>
                <a:gridCol w="3863300"/>
              </a:tblGrid>
              <a:tr h="3853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 getWordCount(String text, String word) {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int count = 0;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(text.length() &gt;= word.length()) {</a:t>
                      </a:r>
                      <a:b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String s = text.substring(0, word.length());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if (s.equals(word)) {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count += 1;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}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count += getWordCount(text.substring(1), word);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return count;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determine if the word appears at the beginning of text</a:t>
                      </a:r>
                      <a:endParaRPr b="1" sz="12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text is at least as long as word - we keep calling ourselves</a:t>
                      </a:r>
                      <a:endParaRPr b="1" sz="12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Each recursive call returns a count that is added to the count of the caller as we unwind</a:t>
                      </a:r>
                      <a:endParaRPr b="1" sz="12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9CDC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getWordCount("hello","l")</a:t>
                      </a:r>
                      <a:endParaRPr b="1" sz="12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getWordCount("ello","l")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getWordCount("llo","l")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getWordCount("lo","l")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getWordCount("o","l")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getWordCount("","l")</a:t>
                      </a:r>
                      <a:endParaRPr b="1" sz="12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</a:t>
                      </a: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stop</a:t>
                      </a:r>
                      <a:endParaRPr sz="12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return count (=0)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return count (=0)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return count (=1)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return count (=1)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return count (=2)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 count (=2)</a:t>
                      </a:r>
                      <a:endParaRPr b="1" sz="12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347" name="Google Shape;347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Recursion - Example 3 (data aggregator)</a:t>
            </a:r>
            <a:endParaRPr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2" name="Google Shape;352;p57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875950"/>
                <a:gridCol w="3863300"/>
              </a:tblGrid>
              <a:tr h="3853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 getWordCount(String text, String word) {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int count = 0;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(text.length() &gt;= word.length()) {</a:t>
                      </a:r>
                      <a:b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String s = text.substring(0, word.length());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if (s.equals(word)) {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count += 1;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}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count += getWordCount(text.substring(1), word);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return count;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determine if the word appears at the beginning of text</a:t>
                      </a:r>
                      <a:endParaRPr b="1" sz="12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text is at least as long as word - we keep calling ourselves</a:t>
                      </a:r>
                      <a:endParaRPr b="1" sz="12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Each recursive call returns a count that is added to the count of the caller as we unwind</a:t>
                      </a:r>
                      <a:endParaRPr b="1" sz="12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9CDC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getWordCount("hello","l")</a:t>
                      </a:r>
                      <a:endParaRPr b="1" sz="12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getWordCount("ello","l")</a:t>
                      </a:r>
                      <a:b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getWordCount("llo","l")</a:t>
                      </a:r>
                      <a:b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getWordCount("lo","l")</a:t>
                      </a:r>
                      <a:b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getWordCount("o","l")</a:t>
                      </a:r>
                      <a:b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getWordCount("","l")</a:t>
                      </a:r>
                      <a:endParaRPr b="1" sz="12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</a:t>
                      </a:r>
                      <a:r>
                        <a:rPr b="1" lang="en" sz="120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stop</a:t>
                      </a:r>
                      <a:endParaRPr sz="1200">
                        <a:solidFill>
                          <a:srgbClr val="FF0000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return count (=0)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return count (=0)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return count (=1)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return count (=1)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return count (=2)</a:t>
                      </a:r>
                      <a:b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 count (=2)</a:t>
                      </a:r>
                      <a:endParaRPr b="1" sz="12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lt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353" name="Google Shape;353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Recursion - Example 3 (data aggregator)</a:t>
            </a:r>
            <a:endParaRPr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Recursion - Example 3 (data aggregator)</a:t>
            </a:r>
            <a:endParaRPr>
              <a:solidFill>
                <a:srgbClr val="38761D"/>
              </a:solidFill>
            </a:endParaRPr>
          </a:p>
        </p:txBody>
      </p:sp>
      <p:graphicFrame>
        <p:nvGraphicFramePr>
          <p:cNvPr id="359" name="Google Shape;359;p58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875950"/>
                <a:gridCol w="3863300"/>
              </a:tblGrid>
              <a:tr h="3853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 getWordCount(String text, String word) {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int count = 0;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(text.length() &gt;= word.length()) {</a:t>
                      </a:r>
                      <a:b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String s = text.substring(0, word.length());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if (s.equals(word)) {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count += 1;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}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count += getWordCount(text.substring(1), word);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return count;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invocation we determine if the word appears at the beginning of text</a:t>
                      </a:r>
                      <a:endParaRPr b="1" sz="12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text is at least as long as word - we keep calling ourselves</a:t>
                      </a:r>
                      <a:endParaRPr b="1" sz="12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Each recursive call returns a count that is added to the count of the caller as we unwind</a:t>
                      </a:r>
                      <a:endParaRPr b="1" sz="12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9CDC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getWordCount("hello","l")</a:t>
                      </a:r>
                      <a:endParaRPr b="1" sz="12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getWordCount("ello","l")</a:t>
                      </a:r>
                      <a:b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getWordCount("llo","l")</a:t>
                      </a:r>
                      <a:b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getWordCount("lo","l")</a:t>
                      </a:r>
                      <a:b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getWordCount("o","l")</a:t>
                      </a:r>
                      <a:b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getWordCount("","l")</a:t>
                      </a:r>
                      <a:endParaRPr b="1" sz="12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</a:t>
                      </a:r>
                      <a:r>
                        <a:rPr b="1" lang="en" sz="120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stop</a:t>
                      </a:r>
                      <a:endParaRPr sz="1200">
                        <a:solidFill>
                          <a:srgbClr val="FF0000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</a:t>
                      </a:r>
                      <a:r>
                        <a:rPr b="1" lang="en" sz="12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 count (=0)</a:t>
                      </a:r>
                      <a:br>
                        <a:rPr b="1" lang="en" sz="12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return count (=0)</a:t>
                      </a:r>
                      <a:br>
                        <a:rPr b="1" lang="en" sz="12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return count (=1)</a:t>
                      </a:r>
                      <a:br>
                        <a:rPr b="1" lang="en" sz="12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return count (=1)</a:t>
                      </a:r>
                      <a:br>
                        <a:rPr b="1" lang="en" sz="12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return count (=2)</a:t>
                      </a:r>
                      <a:br>
                        <a:rPr b="1" lang="en" sz="12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 count (=2)</a:t>
                      </a:r>
                      <a:endParaRPr b="1" sz="1200">
                        <a:solidFill>
                          <a:schemeClr val="accent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Recursion - Example 3 (data aggregator)</a:t>
            </a:r>
            <a:endParaRPr>
              <a:solidFill>
                <a:srgbClr val="38761D"/>
              </a:solidFill>
            </a:endParaRPr>
          </a:p>
        </p:txBody>
      </p:sp>
      <p:graphicFrame>
        <p:nvGraphicFramePr>
          <p:cNvPr id="365" name="Google Shape;365;p59"/>
          <p:cNvGraphicFramePr/>
          <p:nvPr/>
        </p:nvGraphicFramePr>
        <p:xfrm>
          <a:off x="404750" y="11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{818EEC38-F9F1-4E00-9277-3126D183A0F3}</a:tableStyleId>
              </a:tblPr>
              <a:tblGrid>
                <a:gridCol w="4875950"/>
                <a:gridCol w="3863300"/>
              </a:tblGrid>
              <a:tr h="3853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 getWordCount(String text, String word) {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int count = 0;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 (text.length() &gt;= word.length()) {</a:t>
                      </a:r>
                      <a:b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String s = text.substring(0, word.length());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if (s.equals(word)) {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count += 1;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}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count += getWordCount(text.substring(1), word);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return count;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For each </a:t>
                      </a:r>
                      <a:r>
                        <a:rPr b="1" lang="en" sz="12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invocation</a:t>
                      </a:r>
                      <a:r>
                        <a:rPr b="1" lang="en" sz="12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we determine if the word appears at the beginning of text</a:t>
                      </a:r>
                      <a:endParaRPr b="1" sz="12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While the text is at least as long as word - we keep calling ourselves</a:t>
                      </a:r>
                      <a:endParaRPr b="1" sz="12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99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• Each recursive call returns a count that is added to the count of the caller as we unwind</a:t>
                      </a:r>
                      <a:endParaRPr b="1" sz="1200">
                        <a:solidFill>
                          <a:srgbClr val="99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9CDC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getWordCount("hello","l")</a:t>
                      </a:r>
                      <a:endParaRPr b="1" sz="12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getWordCount("ello","l")</a:t>
                      </a:r>
                      <a:b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getWordCount("llo","l")</a:t>
                      </a:r>
                      <a:b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getWordCount("lo","l")</a:t>
                      </a:r>
                      <a:b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getWordCount("o","l")</a:t>
                      </a:r>
                      <a:b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getWordCount("","l")</a:t>
                      </a:r>
                      <a:endParaRPr b="1" sz="1200">
                        <a:solidFill>
                          <a:srgbClr val="0000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 </a:t>
                      </a:r>
                      <a:r>
                        <a:rPr b="1" lang="en" sz="120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// stop</a:t>
                      </a:r>
                      <a:endParaRPr sz="1200">
                        <a:solidFill>
                          <a:srgbClr val="FF0000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b="1" lang="en" sz="1200">
                          <a:solidFill>
                            <a:srgbClr val="00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</a:t>
                      </a:r>
                      <a:r>
                        <a:rPr b="1" lang="en" sz="12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 count (=0)</a:t>
                      </a:r>
                      <a:br>
                        <a:rPr b="1" lang="en" sz="12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return count (=0)</a:t>
                      </a:r>
                      <a:br>
                        <a:rPr b="1" lang="en" sz="12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return count (=1)</a:t>
                      </a:r>
                      <a:br>
                        <a:rPr b="1" lang="en" sz="12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return count (=1)</a:t>
                      </a:r>
                      <a:br>
                        <a:rPr b="1" lang="en" sz="12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return count (=2)</a:t>
                      </a:r>
                      <a:br>
                        <a:rPr b="1" lang="en" sz="12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" sz="1200">
                          <a:solidFill>
                            <a:srgbClr val="FF00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 count (=2)</a:t>
                      </a:r>
                      <a:endParaRPr b="1" sz="1200">
                        <a:solidFill>
                          <a:schemeClr val="accent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366" name="Google Shape;366;p59"/>
          <p:cNvSpPr txBox="1"/>
          <p:nvPr/>
        </p:nvSpPr>
        <p:spPr>
          <a:xfrm>
            <a:off x="4644000" y="330250"/>
            <a:ext cx="4112100" cy="8166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</a:rPr>
              <a:t>Includes termination criteria ("Base Case")</a:t>
            </a:r>
            <a:endParaRPr b="1" i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</a:rPr>
              <a:t>"Will it ever end?"</a:t>
            </a:r>
            <a:endParaRPr b="1" i="1">
              <a:solidFill>
                <a:schemeClr val="dk1"/>
              </a:solidFill>
            </a:endParaRPr>
          </a:p>
        </p:txBody>
      </p:sp>
      <p:sp>
        <p:nvSpPr>
          <p:cNvPr id="367" name="Google Shape;367;p59"/>
          <p:cNvSpPr/>
          <p:nvPr/>
        </p:nvSpPr>
        <p:spPr>
          <a:xfrm>
            <a:off x="590425" y="1556300"/>
            <a:ext cx="3722400" cy="251700"/>
          </a:xfrm>
          <a:prstGeom prst="rect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68" name="Google Shape;368;p59"/>
          <p:cNvCxnSpPr>
            <a:stCxn id="366" idx="2"/>
            <a:endCxn id="367" idx="3"/>
          </p:cNvCxnSpPr>
          <p:nvPr/>
        </p:nvCxnSpPr>
        <p:spPr>
          <a:xfrm flipH="1">
            <a:off x="4312950" y="1146850"/>
            <a:ext cx="2387100" cy="535200"/>
          </a:xfrm>
          <a:prstGeom prst="straightConnector1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9" name="Google Shape;369;p59"/>
          <p:cNvSpPr txBox="1"/>
          <p:nvPr/>
        </p:nvSpPr>
        <p:spPr>
          <a:xfrm>
            <a:off x="4768325" y="3146325"/>
            <a:ext cx="4112100" cy="8166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</a:rPr>
              <a:t>Each </a:t>
            </a:r>
            <a:r>
              <a:rPr b="1" i="1" lang="en">
                <a:solidFill>
                  <a:schemeClr val="dk1"/>
                </a:solidFill>
              </a:rPr>
              <a:t>invocation</a:t>
            </a:r>
            <a:r>
              <a:rPr b="1" i="1" lang="en">
                <a:solidFill>
                  <a:schemeClr val="dk1"/>
                </a:solidFill>
              </a:rPr>
              <a:t> sub-divides the problem</a:t>
            </a:r>
            <a:endParaRPr b="1" i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</a:rPr>
              <a:t>"Will it process all the data"</a:t>
            </a:r>
            <a:endParaRPr b="1" i="1">
              <a:solidFill>
                <a:schemeClr val="dk1"/>
              </a:solidFill>
            </a:endParaRPr>
          </a:p>
        </p:txBody>
      </p:sp>
      <p:sp>
        <p:nvSpPr>
          <p:cNvPr id="370" name="Google Shape;370;p59"/>
          <p:cNvSpPr/>
          <p:nvPr/>
        </p:nvSpPr>
        <p:spPr>
          <a:xfrm>
            <a:off x="833425" y="2423150"/>
            <a:ext cx="4325100" cy="293400"/>
          </a:xfrm>
          <a:prstGeom prst="rect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71" name="Google Shape;371;p59"/>
          <p:cNvCxnSpPr>
            <a:stCxn id="369" idx="0"/>
            <a:endCxn id="370" idx="2"/>
          </p:cNvCxnSpPr>
          <p:nvPr/>
        </p:nvCxnSpPr>
        <p:spPr>
          <a:xfrm rot="10800000">
            <a:off x="2996075" y="2716425"/>
            <a:ext cx="3828300" cy="42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CSAwesome 10.1 - Recursion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3"/>
              </a:rPr>
              <a:t>Replit - </a:t>
            </a:r>
            <a:r>
              <a:rPr lang="en" sz="1700" u="sng">
                <a:solidFill>
                  <a:schemeClr val="hlink"/>
                </a:solidFill>
                <a:hlinkClick r:id="rId4"/>
              </a:rPr>
              <a:t>Recursion</a:t>
            </a:r>
            <a:endParaRPr sz="1700"/>
          </a:p>
        </p:txBody>
      </p:sp>
      <p:sp>
        <p:nvSpPr>
          <p:cNvPr id="377" name="Google Shape;377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on your own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ecursion"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7788" y="1352425"/>
            <a:ext cx="5588425" cy="335305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7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Recursion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Many </a:t>
            </a:r>
            <a:r>
              <a:rPr lang="en"/>
              <a:t>recursive methods can be written in a non-recursive (iterative) way, however depending on the problem you are trying to solve - recursion can greatly improve the readability of your code (although it may be more challenging to conceptually understand)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Some common examples where recursion works well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Calculating the Fibonacci Sequence up to a certain number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Traversing a list, map, tree, or filesystem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800"/>
              <a:buChar char="○"/>
            </a:pPr>
            <a:r>
              <a:rPr b="1" lang="en" sz="1800">
                <a:solidFill>
                  <a:srgbClr val="0000FF"/>
                </a:solidFill>
              </a:rPr>
              <a:t>Generating fractals...</a:t>
            </a:r>
            <a:endParaRPr b="1" sz="1800">
              <a:solidFill>
                <a:srgbClr val="0000FF"/>
              </a:solidFill>
            </a:endParaRPr>
          </a:p>
        </p:txBody>
      </p:sp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Recursion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Recursion</a:t>
            </a:r>
            <a:endParaRPr/>
          </a:p>
        </p:txBody>
      </p:sp>
      <p:pic>
        <p:nvPicPr>
          <p:cNvPr id="90" name="Google Shape;9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093" y="1449562"/>
            <a:ext cx="3007157" cy="254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9732" y="1449562"/>
            <a:ext cx="2549175" cy="254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26407" y="1449562"/>
            <a:ext cx="2549175" cy="254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idx="1" type="body"/>
          </p:nvPr>
        </p:nvSpPr>
        <p:spPr>
          <a:xfrm>
            <a:off x="464100" y="1152475"/>
            <a:ext cx="4349700" cy="31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pitfalls that generate incorrect results or cause </a:t>
            </a:r>
            <a:r>
              <a:rPr lang="en"/>
              <a:t>infinite recursion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Not properly sub-dividing the </a:t>
            </a:r>
            <a:r>
              <a:rPr lang="en" sz="1800"/>
              <a:t>problem on each </a:t>
            </a:r>
            <a:r>
              <a:rPr lang="en"/>
              <a:t>invocation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Not properly identifying the end state (or </a:t>
            </a:r>
            <a:r>
              <a:rPr lang="en"/>
              <a:t>Base Case) when the recursion should stop</a:t>
            </a:r>
            <a:endParaRPr sz="1800"/>
          </a:p>
        </p:txBody>
      </p:sp>
      <p:sp>
        <p:nvSpPr>
          <p:cNvPr id="98" name="Google Shape;9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Recursion</a:t>
            </a:r>
            <a:endParaRPr/>
          </a:p>
        </p:txBody>
      </p:sp>
      <p:pic>
        <p:nvPicPr>
          <p:cNvPr id="99" name="Google Shape;9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2825" y="1152475"/>
            <a:ext cx="4025574" cy="257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464100" y="1152475"/>
            <a:ext cx="4349700" cy="31446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pitfalls that generate incorrect results or cause </a:t>
            </a:r>
            <a:r>
              <a:rPr b="1" lang="en">
                <a:highlight>
                  <a:srgbClr val="FFFF00"/>
                </a:highlight>
              </a:rPr>
              <a:t>infinite recursion</a:t>
            </a:r>
            <a:endParaRPr b="1">
              <a:highlight>
                <a:srgbClr val="FFFF00"/>
              </a:highlight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Not properly sub-dividing the problem on each </a:t>
            </a:r>
            <a:r>
              <a:rPr lang="en"/>
              <a:t>invocation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Not properly identifying the end state (or </a:t>
            </a:r>
            <a:r>
              <a:rPr lang="en"/>
              <a:t>Base Case) when the recursion should stop</a:t>
            </a:r>
            <a:endParaRPr sz="1800"/>
          </a:p>
        </p:txBody>
      </p:sp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Recursion</a:t>
            </a:r>
            <a:endParaRPr/>
          </a:p>
        </p:txBody>
      </p:sp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2825" y="1152475"/>
            <a:ext cx="4025574" cy="257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1"/>
          <p:cNvSpPr txBox="1"/>
          <p:nvPr/>
        </p:nvSpPr>
        <p:spPr>
          <a:xfrm>
            <a:off x="1304025" y="1948325"/>
            <a:ext cx="7315200" cy="27984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When you program runs it </a:t>
            </a:r>
            <a:r>
              <a:rPr lang="en" sz="1500">
                <a:solidFill>
                  <a:schemeClr val="dk1"/>
                </a:solidFill>
              </a:rPr>
              <a:t>reserves a section of memory called </a:t>
            </a:r>
            <a:r>
              <a:rPr b="1" lang="en" sz="1500">
                <a:solidFill>
                  <a:schemeClr val="dk1"/>
                </a:solidFill>
              </a:rPr>
              <a:t>the stack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</a:rPr>
              <a:t>The stack</a:t>
            </a:r>
            <a:r>
              <a:rPr lang="en" sz="1500">
                <a:solidFill>
                  <a:schemeClr val="dk1"/>
                </a:solidFill>
              </a:rPr>
              <a:t> is used by the program to understand where it is and what it is doing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Usually this means that whatever is on the top of the stack (or on the bottom for some architectures) is the current </a:t>
            </a:r>
            <a:r>
              <a:rPr b="1" lang="en" sz="1500">
                <a:solidFill>
                  <a:schemeClr val="dk1"/>
                </a:solidFill>
              </a:rPr>
              <a:t>execution context</a:t>
            </a:r>
            <a:r>
              <a:rPr lang="en" sz="1500">
                <a:solidFill>
                  <a:schemeClr val="dk1"/>
                </a:solidFill>
              </a:rPr>
              <a:t> - which has things like the current local variables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Every time you invoke a method another </a:t>
            </a:r>
            <a:r>
              <a:rPr b="1" lang="en" sz="1500">
                <a:solidFill>
                  <a:schemeClr val="dk1"/>
                </a:solidFill>
              </a:rPr>
              <a:t>execution context</a:t>
            </a:r>
            <a:r>
              <a:rPr lang="en" sz="1500">
                <a:solidFill>
                  <a:schemeClr val="dk1"/>
                </a:solidFill>
              </a:rPr>
              <a:t> is pushed onto the stack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During </a:t>
            </a:r>
            <a:r>
              <a:rPr b="1" lang="en" sz="1500">
                <a:solidFill>
                  <a:schemeClr val="dk1"/>
                </a:solidFill>
              </a:rPr>
              <a:t>infinite recursion</a:t>
            </a:r>
            <a:r>
              <a:rPr lang="en" sz="1500">
                <a:solidFill>
                  <a:schemeClr val="dk1"/>
                </a:solidFill>
              </a:rPr>
              <a:t> - methods keep calling themselves - each time adding another </a:t>
            </a:r>
            <a:r>
              <a:rPr b="1" lang="en" sz="1500">
                <a:solidFill>
                  <a:schemeClr val="dk1"/>
                </a:solidFill>
              </a:rPr>
              <a:t>execution context</a:t>
            </a:r>
            <a:r>
              <a:rPr lang="en" sz="1500">
                <a:solidFill>
                  <a:schemeClr val="dk1"/>
                </a:solidFill>
              </a:rPr>
              <a:t> to </a:t>
            </a:r>
            <a:r>
              <a:rPr b="1" lang="en" sz="1500">
                <a:solidFill>
                  <a:schemeClr val="dk1"/>
                </a:solidFill>
              </a:rPr>
              <a:t>the stack</a:t>
            </a:r>
            <a:r>
              <a:rPr lang="en" sz="1500">
                <a:solidFill>
                  <a:schemeClr val="dk1"/>
                </a:solidFill>
              </a:rPr>
              <a:t> - until eventually </a:t>
            </a:r>
            <a:r>
              <a:rPr b="1" lang="en" sz="1500">
                <a:solidFill>
                  <a:schemeClr val="dk1"/>
                </a:solidFill>
              </a:rPr>
              <a:t>the stack</a:t>
            </a:r>
            <a:r>
              <a:rPr lang="en" sz="1500">
                <a:solidFill>
                  <a:schemeClr val="dk1"/>
                </a:solidFill>
              </a:rPr>
              <a:t> runs out of space and your program crashes with a </a:t>
            </a:r>
            <a:r>
              <a:rPr b="1" lang="en" sz="1500">
                <a:solidFill>
                  <a:schemeClr val="dk1"/>
                </a:solidFill>
              </a:rPr>
              <a:t>stack overflow</a:t>
            </a:r>
            <a:r>
              <a:rPr lang="en" sz="1500">
                <a:solidFill>
                  <a:schemeClr val="dk1"/>
                </a:solidFill>
              </a:rPr>
              <a:t> error</a:t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